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68" r:id="rId4"/>
    <p:sldId id="257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66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image" Target="../media/image2.gif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CC%E0%EA%EA%E0%F0%F2%E8%E7%EC" TargetMode="External"/><Relationship Id="rId7" Type="http://schemas.openxmlformats.org/officeDocument/2006/relationships/slide" Target="slide4.xml"/><Relationship Id="rId2" Type="http://schemas.openxmlformats.org/officeDocument/2006/relationships/hyperlink" Target="http://usa-info.com.ua/presidents/37_nixon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vokrugsveta.ru/vs/article/7559/" TargetMode="External"/><Relationship Id="rId5" Type="http://schemas.openxmlformats.org/officeDocument/2006/relationships/hyperlink" Target="https://ru.wikipedia.org/wiki/%C4%E5_%C3%EE%EB%EB%FC,_%D8%E0%F0%EB%FC" TargetMode="External"/><Relationship Id="rId4" Type="http://schemas.openxmlformats.org/officeDocument/2006/relationships/hyperlink" Target="http://www.revolucia.ru/may68.ht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klub-drug.ru/wp-content/uploads/2011/04/41.2.gif" TargetMode="External"/><Relationship Id="rId2" Type="http://schemas.openxmlformats.org/officeDocument/2006/relationships/hyperlink" Target="http://klub-drug.ru/wp-content/uploads/2011/04/School_University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apisarevskaya.rusedu.net/post/1415/1533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060848"/>
            <a:ext cx="7772400" cy="3436292"/>
          </a:xfrm>
        </p:spPr>
        <p:txBody>
          <a:bodyPr>
            <a:noAutofit/>
          </a:bodyPr>
          <a:lstStyle/>
          <a:p>
            <a:r>
              <a:rPr lang="ru-RU" dirty="0" smtClean="0"/>
              <a:t>Тема урока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«Политические кризисы в индустриальных странах в 1950-1970-х гг.»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386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72816"/>
            <a:ext cx="7408333" cy="4353347"/>
          </a:xfrm>
        </p:spPr>
        <p:txBody>
          <a:bodyPr/>
          <a:lstStyle/>
          <a:p>
            <a:r>
              <a:rPr lang="ru-RU" dirty="0"/>
              <a:t>	</a:t>
            </a:r>
            <a:r>
              <a:rPr lang="ru-RU" sz="2800" dirty="0"/>
              <a:t>Охарактеризовать общую политическую ситуацию в послевоенной Европе.</a:t>
            </a:r>
          </a:p>
          <a:p>
            <a:r>
              <a:rPr lang="ru-RU" sz="2800" dirty="0"/>
              <a:t>	Ознакомить учащихся с влиянием «холодной войны» на внутреннее влияние индустриальных стран.</a:t>
            </a:r>
          </a:p>
          <a:p>
            <a:r>
              <a:rPr lang="ru-RU" sz="2800" dirty="0"/>
              <a:t>	Помочь учащимся на материалах урока понять причины обострения противоречий индустриального общества.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урока</a:t>
            </a:r>
            <a:endParaRPr lang="ru-RU" dirty="0"/>
          </a:p>
        </p:txBody>
      </p:sp>
      <p:pic>
        <p:nvPicPr>
          <p:cNvPr id="3078" name="Picture 6" descr="http://klub-drug.ru/wp-content/uploads/2011/04/41.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800200" cy="133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02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Военно – промышленный </a:t>
            </a:r>
            <a:r>
              <a:rPr lang="ru-RU" sz="3600" dirty="0" smtClean="0"/>
              <a:t>комплекс</a:t>
            </a:r>
          </a:p>
          <a:p>
            <a:r>
              <a:rPr lang="ru-RU" sz="3600" dirty="0" smtClean="0"/>
              <a:t> баррель</a:t>
            </a:r>
          </a:p>
          <a:p>
            <a:r>
              <a:rPr lang="ru-RU" sz="3600" dirty="0" smtClean="0"/>
              <a:t> </a:t>
            </a:r>
            <a:r>
              <a:rPr lang="ru-RU" sz="3600" dirty="0"/>
              <a:t>импичмент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понятия</a:t>
            </a:r>
            <a:endParaRPr lang="ru-RU" dirty="0"/>
          </a:p>
        </p:txBody>
      </p:sp>
      <p:pic>
        <p:nvPicPr>
          <p:cNvPr id="2052" name="Picture 4" descr="http://klub-drug.ru/wp-content/uploads/2011/04/41.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9"/>
            <a:ext cx="172819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63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281339"/>
          </a:xfrm>
        </p:spPr>
        <p:txBody>
          <a:bodyPr>
            <a:norm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sz="2800" dirty="0">
                <a:latin typeface="Times New Roman"/>
                <a:ea typeface="Times New Roman"/>
                <a:hlinkClick r:id="rId2" action="ppaction://hlinksldjump"/>
              </a:rPr>
              <a:t>Влияние «холодной войны» на внутреннюю политику США</a:t>
            </a:r>
            <a:endParaRPr lang="ru-RU" sz="28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800" dirty="0">
                <a:latin typeface="Times New Roman"/>
                <a:ea typeface="Times New Roman"/>
                <a:hlinkClick r:id="rId3" action="ppaction://hlinksldjump"/>
              </a:rPr>
              <a:t>Политические кризисы времен «холодной войны» в странах Западной Европы</a:t>
            </a:r>
            <a:endParaRPr lang="ru-RU" sz="28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800" dirty="0">
                <a:latin typeface="Times New Roman"/>
                <a:ea typeface="Times New Roman"/>
                <a:hlinkClick r:id="rId4" action="ppaction://hlinksldjump"/>
              </a:rPr>
              <a:t>Обострение противоречий индустриального общества</a:t>
            </a:r>
            <a:endParaRPr lang="ru-RU" sz="28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800" dirty="0">
                <a:latin typeface="Times New Roman"/>
                <a:ea typeface="Times New Roman"/>
                <a:hlinkClick r:id="rId5" action="ppaction://hlinksldjump"/>
              </a:rPr>
              <a:t>Кризис доверия к власти </a:t>
            </a:r>
            <a:r>
              <a:rPr lang="ru-RU" sz="2800" dirty="0" smtClean="0">
                <a:latin typeface="Times New Roman"/>
                <a:ea typeface="Times New Roman"/>
                <a:hlinkClick r:id="rId5" action="ppaction://hlinksldjump"/>
              </a:rPr>
              <a:t>США</a:t>
            </a:r>
            <a:endParaRPr lang="ru-RU" sz="2800" dirty="0" smtClean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800" dirty="0" smtClean="0">
                <a:latin typeface="Times New Roman"/>
                <a:ea typeface="Times New Roman"/>
                <a:hlinkClick r:id="rId6" action="ppaction://hlinksldjump"/>
              </a:rPr>
              <a:t>Кризисы конца 1960-х – начала 1970-х гг. в странах Европы</a:t>
            </a:r>
            <a:endParaRPr lang="ru-RU" sz="2800" dirty="0">
              <a:latin typeface="Times New Roman"/>
              <a:ea typeface="Times New Roman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pic>
        <p:nvPicPr>
          <p:cNvPr id="5122" name="Picture 2" descr="http://klub-drug.ru/wp-content/uploads/2011/04/41.2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1656184" cy="141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32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988840"/>
            <a:ext cx="6336704" cy="4248472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sz="2800" dirty="0"/>
              <a:t>1.	Как события, происходившие на международной арене, влияли на внутриполитическое развитие ведущих стран</a:t>
            </a:r>
            <a:r>
              <a:rPr lang="ru-RU" sz="2800" dirty="0" smtClean="0"/>
              <a:t>?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2.	Что означает закон о национальной безопасности</a:t>
            </a:r>
            <a:r>
              <a:rPr lang="ru-RU" sz="2800" dirty="0" smtClean="0"/>
              <a:t>?</a:t>
            </a: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3.	В чем состояла сущность маккартизма?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548680"/>
            <a:ext cx="8496944" cy="1728192"/>
          </a:xfrm>
        </p:spPr>
        <p:txBody>
          <a:bodyPr>
            <a:normAutofit fontScale="90000"/>
          </a:bodyPr>
          <a:lstStyle/>
          <a:p>
            <a:r>
              <a:rPr lang="ru-RU" dirty="0"/>
              <a:t>Влияние «холодной войны» на внутреннюю политику США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dirty="0"/>
              <a:t>стр. 163-164)</a:t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852936"/>
            <a:ext cx="2383532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8622792" y="6381328"/>
            <a:ext cx="521208" cy="476672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83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3" y="476672"/>
            <a:ext cx="6264695" cy="564949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Политические кризисы времен «холодной войны» в странах Западной </a:t>
            </a:r>
            <a:r>
              <a:rPr lang="ru-RU" sz="3200" b="1" dirty="0" smtClean="0"/>
              <a:t>Европы</a:t>
            </a:r>
          </a:p>
          <a:p>
            <a:pPr marL="0" indent="0" algn="ctr">
              <a:buNone/>
            </a:pPr>
            <a:r>
              <a:rPr lang="ru-RU" sz="3200" b="1" dirty="0" smtClean="0"/>
              <a:t> </a:t>
            </a:r>
            <a:r>
              <a:rPr lang="ru-RU" sz="3200" b="1" dirty="0"/>
              <a:t>(стр. 164-165)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sz="2800" dirty="0"/>
              <a:t>1.	В ФРГ</a:t>
            </a:r>
          </a:p>
          <a:p>
            <a:pPr marL="0" indent="0">
              <a:buNone/>
            </a:pPr>
            <a:r>
              <a:rPr lang="ru-RU" sz="2800" dirty="0"/>
              <a:t>2.	В Англии</a:t>
            </a:r>
          </a:p>
          <a:p>
            <a:pPr marL="0" indent="0">
              <a:buNone/>
            </a:pPr>
            <a:r>
              <a:rPr lang="ru-RU" sz="2800" dirty="0"/>
              <a:t>3.	Во Франции</a:t>
            </a:r>
          </a:p>
          <a:p>
            <a:pPr marL="0" indent="0">
              <a:buNone/>
            </a:pPr>
            <a:r>
              <a:rPr lang="ru-RU" sz="2800" dirty="0"/>
              <a:t>4.	В Алжире: роль де Голля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708920"/>
            <a:ext cx="2592288" cy="3096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8622792" y="6381328"/>
            <a:ext cx="521208" cy="476672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85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700808"/>
            <a:ext cx="8352928" cy="3672408"/>
          </a:xfrm>
        </p:spPr>
        <p:txBody>
          <a:bodyPr>
            <a:normAutofit fontScale="92500"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sz="2600" dirty="0" smtClean="0"/>
              <a:t>1.</a:t>
            </a:r>
            <a:r>
              <a:rPr lang="ru-RU" sz="2600" dirty="0"/>
              <a:t>	</a:t>
            </a:r>
            <a:r>
              <a:rPr lang="ru-RU" dirty="0"/>
              <a:t>Назовите причины протестов общества против проводимой политики США и др. стран.</a:t>
            </a:r>
          </a:p>
          <a:p>
            <a:pPr marL="0" indent="0">
              <a:buNone/>
            </a:pPr>
            <a:r>
              <a:rPr lang="ru-RU" dirty="0"/>
              <a:t>2.	Охарактеризуйте деятельность профсоюзных движений</a:t>
            </a:r>
          </a:p>
          <a:p>
            <a:pPr marL="0" indent="0">
              <a:buNone/>
            </a:pPr>
            <a:r>
              <a:rPr lang="ru-RU" dirty="0"/>
              <a:t>3.	Охарактеризуйте проблему межэтнических отношений</a:t>
            </a:r>
          </a:p>
          <a:p>
            <a:pPr marL="0" indent="0">
              <a:buNone/>
            </a:pPr>
            <a:r>
              <a:rPr lang="ru-RU" dirty="0"/>
              <a:t>4.	Как противоречия в индустриальном обществе повлияли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 </a:t>
            </a:r>
            <a:r>
              <a:rPr lang="ru-RU" dirty="0"/>
              <a:t>настроения молодежи?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Обострение противоречий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индустриального общества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/>
              <a:t>(стр. 165-167)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343400"/>
            <a:ext cx="5715000" cy="2514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8622792" y="6381328"/>
            <a:ext cx="521208" cy="476672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67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204864"/>
            <a:ext cx="6624736" cy="39212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/>
              <a:t>1.	Назовите причины антивоенного движения в США</a:t>
            </a:r>
          </a:p>
          <a:p>
            <a:pPr marL="0" indent="0">
              <a:buNone/>
            </a:pPr>
            <a:r>
              <a:rPr lang="ru-RU" sz="2800" dirty="0"/>
              <a:t>2.	Назовите причины подъёма темнокожего </a:t>
            </a:r>
            <a:r>
              <a:rPr lang="ru-RU" sz="2800" dirty="0" smtClean="0"/>
              <a:t>   движения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3.	Охарактеризуйте политику Р. Никсона</a:t>
            </a:r>
          </a:p>
          <a:p>
            <a:pPr marL="0" indent="0">
              <a:buNone/>
            </a:pPr>
            <a:r>
              <a:rPr lang="ru-RU" sz="2800" dirty="0"/>
              <a:t>4.	Какие трудности возникли на втором сроке пребывания у власти Р. Никсона?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Кризис доверия к власти </a:t>
            </a:r>
            <a:r>
              <a:rPr lang="ru-RU" dirty="0" smtClean="0"/>
              <a:t>США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(стр. 167-169)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64904"/>
            <a:ext cx="2592288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8622792" y="6381328"/>
            <a:ext cx="521208" cy="476672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03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3" y="2708920"/>
            <a:ext cx="5544615" cy="3888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1.	</a:t>
            </a:r>
            <a:r>
              <a:rPr lang="ru-RU" sz="2800" dirty="0"/>
              <a:t>Охарактеризуйте «Красный май» 1968 г. во Франции</a:t>
            </a:r>
          </a:p>
          <a:p>
            <a:pPr marL="0" indent="0">
              <a:buNone/>
            </a:pPr>
            <a:r>
              <a:rPr lang="ru-RU" sz="2800" dirty="0" smtClean="0"/>
              <a:t>2.	Охарактеризуйте массовые протестные движения в Италии</a:t>
            </a:r>
          </a:p>
          <a:p>
            <a:pPr marL="0" indent="0">
              <a:buNone/>
            </a:pPr>
            <a:r>
              <a:rPr lang="ru-RU" sz="2800" dirty="0" smtClean="0"/>
              <a:t>3</a:t>
            </a:r>
            <a:r>
              <a:rPr lang="ru-RU" sz="2800" dirty="0"/>
              <a:t>.	Назовите левые правительства в странах Европы и их лозунги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06496"/>
          </a:xfrm>
        </p:spPr>
        <p:txBody>
          <a:bodyPr>
            <a:normAutofit fontScale="90000"/>
          </a:bodyPr>
          <a:lstStyle/>
          <a:p>
            <a:r>
              <a:rPr lang="ru-RU" dirty="0"/>
              <a:t>Кризисы конца 1960- х – начала 1970-х гг. в странах </a:t>
            </a:r>
            <a:r>
              <a:rPr lang="ru-RU" dirty="0" smtClean="0"/>
              <a:t>Европы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(стр. 170-171)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708920"/>
            <a:ext cx="3384376" cy="34563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8622792" y="6381328"/>
            <a:ext cx="521208" cy="476672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69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Параграф 17 прочитать, выучить термины, ответить на вопросы устно стр. 171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pic>
        <p:nvPicPr>
          <p:cNvPr id="4098" name="Picture 2" descr="http://klub-drug.ru/wp-content/uploads/2011/04/School_Universi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861048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8622792" y="6381328"/>
            <a:ext cx="521208" cy="476672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60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-171400"/>
            <a:ext cx="7408333" cy="4104455"/>
          </a:xfrm>
        </p:spPr>
        <p:txBody>
          <a:bodyPr>
            <a:noAutofit/>
          </a:bodyPr>
          <a:lstStyle/>
          <a:p>
            <a:pPr algn="ctr"/>
            <a:endParaRPr lang="ru-RU" sz="9600" dirty="0" smtClean="0"/>
          </a:p>
          <a:p>
            <a:pPr marL="0" indent="0" algn="ctr">
              <a:buNone/>
            </a:pPr>
            <a:r>
              <a:rPr lang="ru-RU" sz="9600" dirty="0" smtClean="0"/>
              <a:t>Спасибо за внимание!</a:t>
            </a:r>
            <a:endParaRPr lang="ru-RU" sz="9600" dirty="0"/>
          </a:p>
        </p:txBody>
      </p:sp>
      <p:pic>
        <p:nvPicPr>
          <p:cNvPr id="1026" name="Picture 2" descr="http://lisyonok.ucoz.ru/smilez/ogromniye/278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013176"/>
            <a:ext cx="1512168" cy="13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8622792" y="6381328"/>
            <a:ext cx="521208" cy="476672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в начало 4">
            <a:hlinkClick r:id="" action="ppaction://hlinkshowjump?jump=firstslide" highlightClick="1"/>
          </p:cNvPr>
          <p:cNvSpPr/>
          <p:nvPr/>
        </p:nvSpPr>
        <p:spPr>
          <a:xfrm>
            <a:off x="8235965" y="6381328"/>
            <a:ext cx="395536" cy="476672"/>
          </a:xfrm>
          <a:prstGeom prst="actionButtonBeginning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85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484784"/>
            <a:ext cx="7668840" cy="4353347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Дуда </a:t>
            </a:r>
            <a:r>
              <a:rPr lang="ru-RU" dirty="0"/>
              <a:t>М.Ю. Всемирная история. Весь школьный курс в таблицах. / Минск: Современная Школа: Кузьма, </a:t>
            </a:r>
            <a:r>
              <a:rPr lang="ru-RU" dirty="0" smtClean="0"/>
              <a:t>2010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Ермакова </a:t>
            </a:r>
            <a:r>
              <a:rPr lang="ru-RU" dirty="0"/>
              <a:t>И.А. Рабочая тетрадь по Всеобщей истории к учебнику Н.В. </a:t>
            </a:r>
            <a:r>
              <a:rPr lang="ru-RU" dirty="0" err="1"/>
              <a:t>Загладина</a:t>
            </a:r>
            <a:r>
              <a:rPr lang="ru-RU" dirty="0"/>
              <a:t>. 9 </a:t>
            </a:r>
            <a:r>
              <a:rPr lang="ru-RU" dirty="0" err="1"/>
              <a:t>кл</a:t>
            </a:r>
            <a:r>
              <a:rPr lang="ru-RU" dirty="0"/>
              <a:t>. / М.: Русское слово, </a:t>
            </a:r>
            <a:r>
              <a:rPr lang="ru-RU" dirty="0" smtClean="0"/>
              <a:t>2008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Соловьев </a:t>
            </a:r>
            <a:r>
              <a:rPr lang="ru-RU" dirty="0"/>
              <a:t>К.А. Поурочные разработки по Новейшей истории зарубежных стран XX- начало XXI века. М., «</a:t>
            </a:r>
            <a:r>
              <a:rPr lang="ru-RU" dirty="0" err="1"/>
              <a:t>Вако</a:t>
            </a:r>
            <a:r>
              <a:rPr lang="ru-RU" dirty="0"/>
              <a:t>», 2013 г</a:t>
            </a:r>
            <a:r>
              <a:rPr lang="ru-RU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 smtClean="0"/>
              <a:t>Загладин</a:t>
            </a:r>
            <a:r>
              <a:rPr lang="ru-RU" dirty="0" smtClean="0">
                <a:solidFill>
                  <a:srgbClr val="073E87"/>
                </a:solidFill>
              </a:rPr>
              <a:t> Н.В</a:t>
            </a:r>
            <a:r>
              <a:rPr lang="ru-RU" dirty="0" smtClean="0"/>
              <a:t>. </a:t>
            </a:r>
            <a:r>
              <a:rPr lang="ru-RU" dirty="0"/>
              <a:t>Всеобщая история. Новейшая история. XX век. Учебник для общеобразовательных учреждений. 9 класс/ М.: Русское слово, </a:t>
            </a:r>
            <a:r>
              <a:rPr lang="ru-RU" dirty="0" smtClean="0"/>
              <a:t>2009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22792" y="6381328"/>
            <a:ext cx="521208" cy="476672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в начало 4">
            <a:hlinkClick r:id="" action="ppaction://hlinkshowjump?jump=firstslide" highlightClick="1"/>
          </p:cNvPr>
          <p:cNvSpPr/>
          <p:nvPr/>
        </p:nvSpPr>
        <p:spPr>
          <a:xfrm>
            <a:off x="8287895" y="6381328"/>
            <a:ext cx="395536" cy="476672"/>
          </a:xfrm>
          <a:prstGeom prst="actionButtonBeginning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12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556792"/>
            <a:ext cx="7408333" cy="4569371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Изображение президента США Р. Никсона: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usa-info.com.ua/presidents/37_nixon.html</a:t>
            </a:r>
            <a:endParaRPr lang="ru-RU" dirty="0" smtClean="0"/>
          </a:p>
          <a:p>
            <a:r>
              <a:rPr lang="ru-RU" dirty="0" smtClean="0"/>
              <a:t>Изображение сенатора США  Дж. Маккарти: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https://ru.wikipedia.org/wiki/%</a:t>
            </a:r>
            <a:r>
              <a:rPr lang="en-US" dirty="0" smtClean="0">
                <a:hlinkClick r:id="rId3"/>
              </a:rPr>
              <a:t>CC%E0%EA%EA%E0%F0%F2%E8%E7%EC</a:t>
            </a:r>
            <a:endParaRPr lang="ru-RU" dirty="0" smtClean="0"/>
          </a:p>
          <a:p>
            <a:r>
              <a:rPr lang="ru-RU" dirty="0" smtClean="0"/>
              <a:t>Изображение «Красный май 68»: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www.revolucia.ru/may68.htm</a:t>
            </a:r>
            <a:endParaRPr lang="ru-RU" dirty="0" smtClean="0"/>
          </a:p>
          <a:p>
            <a:r>
              <a:rPr lang="ru-RU" dirty="0" smtClean="0"/>
              <a:t>Изображение де Голля:</a:t>
            </a:r>
          </a:p>
          <a:p>
            <a:pPr marL="0" indent="0">
              <a:buNone/>
            </a:pPr>
            <a:r>
              <a:rPr lang="en-US" dirty="0">
                <a:hlinkClick r:id="rId5"/>
              </a:rPr>
              <a:t>https://ru.wikipedia.org/wiki/%C4%E5_%C3%EE%EB%EB%FC,_%</a:t>
            </a:r>
            <a:r>
              <a:rPr lang="en-US" dirty="0" smtClean="0">
                <a:hlinkClick r:id="rId5"/>
              </a:rPr>
              <a:t>D8%E0%F0%EB%FC</a:t>
            </a:r>
            <a:endParaRPr lang="ru-RU" dirty="0" smtClean="0"/>
          </a:p>
          <a:p>
            <a:r>
              <a:rPr lang="ru-RU" dirty="0" smtClean="0"/>
              <a:t>Изображение бунтов молодежи:</a:t>
            </a:r>
          </a:p>
          <a:p>
            <a:pPr marL="0" indent="0">
              <a:buNone/>
            </a:pPr>
            <a:r>
              <a:rPr lang="en-US" dirty="0">
                <a:hlinkClick r:id="rId6"/>
              </a:rPr>
              <a:t>http://www.vokrugsveta.ru/vs/article/7559</a:t>
            </a:r>
            <a:r>
              <a:rPr lang="en-US" dirty="0" smtClean="0">
                <a:hlinkClick r:id="rId6"/>
              </a:rPr>
              <a:t>/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Интернет ресурсы</a:t>
            </a:r>
            <a:endParaRPr lang="ru-RU" dirty="0"/>
          </a:p>
        </p:txBody>
      </p:sp>
      <p:sp>
        <p:nvSpPr>
          <p:cNvPr id="4" name="Управляющая кнопка: домой 3">
            <a:hlinkClick r:id="rId7" action="ppaction://hlinksldjump" highlightClick="1"/>
          </p:cNvPr>
          <p:cNvSpPr/>
          <p:nvPr/>
        </p:nvSpPr>
        <p:spPr>
          <a:xfrm>
            <a:off x="8622792" y="6381328"/>
            <a:ext cx="521208" cy="476672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в начало 4">
            <a:hlinkClick r:id="" action="ppaction://hlinkshowjump?jump=firstslide" highlightClick="1"/>
          </p:cNvPr>
          <p:cNvSpPr/>
          <p:nvPr/>
        </p:nvSpPr>
        <p:spPr>
          <a:xfrm>
            <a:off x="8227256" y="6381328"/>
            <a:ext cx="395536" cy="476672"/>
          </a:xfrm>
          <a:prstGeom prst="actionButtonBeginning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73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Изображение книг: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klub-drug.ru/wp-content/uploads/2011/04/School_University.jpg</a:t>
            </a:r>
            <a:endParaRPr lang="ru-RU" dirty="0" smtClean="0"/>
          </a:p>
          <a:p>
            <a:r>
              <a:rPr lang="ru-RU" dirty="0" smtClean="0"/>
              <a:t>Изображение тетради: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klub-drug.ru/wp-content/uploads/2011/04/41.2.gif</a:t>
            </a:r>
            <a:endParaRPr lang="ru-RU" dirty="0" smtClean="0"/>
          </a:p>
          <a:p>
            <a:r>
              <a:rPr lang="ru-RU" dirty="0" smtClean="0"/>
              <a:t>Изображение смайлика: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tapisarevskaya.rusedu.net/post/1415/15332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Интернет ресурсы</a:t>
            </a:r>
          </a:p>
        </p:txBody>
      </p:sp>
      <p:sp>
        <p:nvSpPr>
          <p:cNvPr id="4" name="Управляющая кнопка: в начало 3">
            <a:hlinkClick r:id="" action="ppaction://hlinkshowjump?jump=firstslide" highlightClick="1"/>
          </p:cNvPr>
          <p:cNvSpPr/>
          <p:nvPr/>
        </p:nvSpPr>
        <p:spPr>
          <a:xfrm>
            <a:off x="8748464" y="6327058"/>
            <a:ext cx="395536" cy="530942"/>
          </a:xfrm>
          <a:prstGeom prst="actionButtonBeginning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3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336</TotalTime>
  <Words>301</Words>
  <Application>Microsoft Office PowerPoint</Application>
  <PresentationFormat>Экран (4:3)</PresentationFormat>
  <Paragraphs>70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Тема урока   «Политические кризисы в индустриальных странах в 1950-1970-х гг.»  </vt:lpstr>
      <vt:lpstr>Цели урока</vt:lpstr>
      <vt:lpstr>Основные понятия</vt:lpstr>
      <vt:lpstr>План</vt:lpstr>
      <vt:lpstr>Влияние «холодной войны» на внутреннюю политику США  (стр. 163-164) </vt:lpstr>
      <vt:lpstr>Презентация PowerPoint</vt:lpstr>
      <vt:lpstr>Обострение противоречий  индустриального общества  (стр. 165-167) </vt:lpstr>
      <vt:lpstr>Кризис доверия к власти США  (стр. 167-169)</vt:lpstr>
      <vt:lpstr>Кризисы конца 1960- х – начала 1970-х гг. в странах Европы  (стр. 170-171)</vt:lpstr>
      <vt:lpstr>Домашнее задание</vt:lpstr>
      <vt:lpstr>Презентация PowerPoint</vt:lpstr>
      <vt:lpstr>Список литературы</vt:lpstr>
      <vt:lpstr>Интернет ресурсы</vt:lpstr>
      <vt:lpstr>Интернет ресурсы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Политические кризисы в индустриальных странах в 1950-1970-х гг.</dc:title>
  <dc:creator>эксперт</dc:creator>
  <cp:lastModifiedBy>Windows User</cp:lastModifiedBy>
  <cp:revision>30</cp:revision>
  <dcterms:created xsi:type="dcterms:W3CDTF">2014-10-20T03:27:36Z</dcterms:created>
  <dcterms:modified xsi:type="dcterms:W3CDTF">2016-10-02T20:30:36Z</dcterms:modified>
</cp:coreProperties>
</file>